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80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Black" panose="00000A00000000000000" pitchFamily="2" charset="0"/>
      <p:bold r:id="rId31"/>
      <p:boldItalic r:id="rId32"/>
    </p:embeddedFont>
    <p:embeddedFont>
      <p:font typeface="Montserrat ExtraBold" panose="00000900000000000000" pitchFamily="2" charset="0"/>
      <p:bold r:id="rId33"/>
      <p:boldItalic r:id="rId34"/>
    </p:embeddedFont>
    <p:embeddedFont>
      <p:font typeface="Montserrat Medium" panose="000006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90" name="Google Shape;19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87" name="Google Shape;28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93" name="Google Shape;2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03" name="Google Shape;30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12" name="Google Shape;31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30" name="Google Shape;33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36" name="Google Shape;33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46" name="Google Shape;34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55" name="Google Shape;35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64" name="Google Shape;36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196" name="Google Shape;1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70" name="Google Shape;37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77" name="Google Shape;37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85" name="Google Shape;38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91" name="Google Shape;39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02" name="Google Shape;2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21" name="Google Shape;2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28" name="Google Shape;2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37" name="Google Shape;2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46" name="Google Shape;2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54" name="Google Shape;25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67" name="Google Shape;2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Май 2021 1">
  <p:cSld name="CUSTOM_1_1_1_1_1_1_1_1_1_1_3_1_1_4_5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0000" y="360000"/>
            <a:ext cx="1756800" cy="4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60000" y="1473400"/>
            <a:ext cx="8108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60000" y="1859150"/>
            <a:ext cx="4219200" cy="2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Физкультминутка»">
  <p:cSld name="CUSTOM_1_1_1_1_1_1_1_1_1_1_3_1_1_4_4_1_1_1_1_1_1">
    <p:bg>
      <p:bgPr>
        <a:solidFill>
          <a:schemeClr val="accent6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1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58" name="Google Shape;5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30113" y="3011700"/>
            <a:ext cx="2093949" cy="16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" y="913188"/>
            <a:ext cx="331199" cy="41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зкультминутка без персонажа">
  <p:cSld name="CUSTOM_1_1_1_1_1_1_1_1_1_1_3_1_1_4_1_1_1_1_1_2_2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Завершение урока»">
  <p:cSld name="CUSTOM_1_1_1_1_1_1_1_1_1_1_3_1_1_4_4_1_1_1_1_1_1_1">
    <p:bg>
      <p:bgPr>
        <a:solidFill>
          <a:schemeClr val="accent3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3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53600" y="3108084"/>
            <a:ext cx="2674100" cy="155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" y="913188"/>
            <a:ext cx="331199" cy="41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вершение урока без персонажа">
  <p:cSld name="CUSTOM_1_1_1_1_1_1_1_1_1_1_3_1_1_4_1_1_1_1_3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Май 2021">
  <p:cSld name="CUSTOM_1_1_1_1_1_1_1_1_1_1_3_1_1_4">
    <p:bg>
      <p:bgPr>
        <a:solidFill>
          <a:schemeClr val="accen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636830" y="4404303"/>
            <a:ext cx="1987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Скачать методичку</a:t>
            </a:r>
            <a:endParaRPr sz="14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9926" y="4596227"/>
            <a:ext cx="266925" cy="2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000" y="360000"/>
            <a:ext cx="1756800" cy="4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360000" y="1473400"/>
            <a:ext cx="8108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60000" y="1859151"/>
            <a:ext cx="4224300" cy="2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Групповая работа»">
  <p:cSld name="CUSTOM_1_1_1_1_1_1_1_1_1_1_3_1_1_4_4_1_1_1">
    <p:bg>
      <p:bgPr>
        <a:solidFill>
          <a:schemeClr val="lt2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33375" y="3011700"/>
            <a:ext cx="2748550" cy="16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" y="913188"/>
            <a:ext cx="331199" cy="41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Перерыв»">
  <p:cSld name="CUSTOM_1_1_1_1_1_1_1_1_1_1_3_1_1_4_4_1_1_1_1_1">
    <p:bg>
      <p:bgPr>
        <a:solidFill>
          <a:schemeClr val="accent6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7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2">
            <a:alphaModFix/>
          </a:blip>
          <a:srcRect l="-5793" r="-4349"/>
          <a:stretch/>
        </p:blipFill>
        <p:spPr>
          <a:xfrm>
            <a:off x="6589951" y="3011700"/>
            <a:ext cx="1950026" cy="16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" y="913188"/>
            <a:ext cx="331199" cy="41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Демонстрация работы»">
  <p:cSld name="CUSTOM_1_1_1_1_1_1_1_1_1_1_3_1_1_4_4_1_1_1_1_1_1_1_1">
    <p:bg>
      <p:bgPr>
        <a:solidFill>
          <a:srgbClr val="C291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8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2">
            <a:alphaModFix/>
          </a:blip>
          <a:srcRect l="-3199" t="3864" b="-6397"/>
          <a:stretch/>
        </p:blipFill>
        <p:spPr>
          <a:xfrm>
            <a:off x="6768750" y="3069172"/>
            <a:ext cx="1606549" cy="1509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" y="913188"/>
            <a:ext cx="331199" cy="41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May 2021">
  <p:cSld name="CUSTOM_1_1_1_1_1_1_1_1_1_1_3_1_1_4_3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вторение">
  <p:cSld name="CUSTOM_1_1_1_1_1_1_1_1_1_1_3_1_1_4_2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8100" y="4456389"/>
            <a:ext cx="627842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Повторение»">
  <p:cSld name="CUSTOM_1_1_1_1_1_1_1_1_1_1_3_1_1_4_4">
    <p:bg>
      <p:bgPr>
        <a:solidFill>
          <a:schemeClr val="accen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t="1900" r="-8236" b="-1898"/>
          <a:stretch/>
        </p:blipFill>
        <p:spPr>
          <a:xfrm>
            <a:off x="6801225" y="3159807"/>
            <a:ext cx="1822349" cy="154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" y="913188"/>
            <a:ext cx="331199" cy="41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вторение. Заголовок. Текст.">
  <p:cSld name="CUSTOM_1_1_1_1_1_1_1_1_1_1_3_1_1_4_2_1"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68100" y="4456389"/>
            <a:ext cx="627842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суждение">
  <p:cSld name="CUSTOM_1_1_1_1_1_1_1_1_1_1_3_1_1_4_1_1"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24017" y="4444625"/>
            <a:ext cx="534575" cy="5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суждение. Заголовок. Текст.">
  <p:cSld name="CUSTOM_1_1_1_1_1_1_1_1_1_1_3_1_1_4_1_1_2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24017" y="4444625"/>
            <a:ext cx="534575" cy="5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овая тема">
  <p:cSld name="CUSTOM_1_1_1_1_1_1_1_1_1_1_3_1_1_4_1_1_1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4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62736" y="4445275"/>
            <a:ext cx="531725" cy="5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овая тема. Заголовок. Текст.">
  <p:cSld name="CUSTOM_1_1_1_1_1_1_1_1_1_1_3_1_1_4_1_1_1_3"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62736" y="4445275"/>
            <a:ext cx="531725" cy="5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бота на платформе">
  <p:cSld name="CUSTOM_1_1_1_1_1_1_1_1_1_1_3_1_1_4_1_1_1_2"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6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33" name="Google Shape;13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2278" y="4422100"/>
            <a:ext cx="676445" cy="6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бота на платформе. Заголовок. Текст.">
  <p:cSld name="CUSTOM_1_1_1_1_1_1_1_1_1_1_3_1_1_4_1_1_1_2_1"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7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27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2278" y="4422100"/>
            <a:ext cx="676445" cy="6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вершение урока">
  <p:cSld name="CUSTOM_1_1_1_1_1_1_1_1_1_1_3_1_1_4_1_1_1_1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8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43" name="Google Shape;143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65728" y="4457800"/>
            <a:ext cx="990461" cy="5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вершение урока. Заголовок. Текст.">
  <p:cSld name="CUSTOM_1_1_1_1_1_1_1_1_1_1_3_1_1_4_1_1_1_1_2"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9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49" name="Google Shape;149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65728" y="4457800"/>
            <a:ext cx="990461" cy="5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зкультминутка. Заголовок. Текст.">
  <p:cSld name="CUSTOM_1_1_1_1_1_1_1_1_1_1_3_1_1_4_1_1_1_1_1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0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Физультминутка</a:t>
            </a:r>
            <a:endParaRPr sz="1200" b="0" i="0" u="none" strike="noStrike" cap="none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3" name="Google Shape;153;p30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155" name="Google Shape;155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59631" y="4434850"/>
            <a:ext cx="764300" cy="6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вторение без персонажа">
  <p:cSld name="CUSTOM_1_1_1_1_1_1_1_1_1_1_3_1_1_4_2_2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зкультминутка">
  <p:cSld name="CUSTOM_1_1_1_1_1_1_1_1_1_1_3_1_1_4_1_1_1_1_1_2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1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Перерыв</a:t>
            </a:r>
            <a:endParaRPr sz="1200" b="0" i="0" u="none" strike="noStrike" cap="none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5017" y="4422325"/>
            <a:ext cx="655910" cy="6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зкультминутка без персонажа без подписи">
  <p:cSld name="CUSTOM_1_1_1_1_1_1_1_1_1_1_3_1_1_4_1_1_1_1_1_2_2_1"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монстрация работы в редакторе">
  <p:cSld name="CUSTOM_1_1_1_1_1_1_1_1_1_1_3_1_1_4_1_1_1_1_1_2_1"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rgbClr val="C29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3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91FF"/>
              </a:buClr>
              <a:buSzPts val="1200"/>
              <a:buFont typeface="Montserrat Medium"/>
              <a:buNone/>
              <a:defRPr sz="1200">
                <a:solidFill>
                  <a:srgbClr val="C291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84425" y="4415281"/>
            <a:ext cx="591157" cy="5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монстрация работы в редакторе без персонажа">
  <p:cSld name="CUSTOM_1_1_1_1_1_1_1_1_1_1_3_1_1_4_1_1_1_1_1_2_1_2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rgbClr val="C29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4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91FF"/>
              </a:buClr>
              <a:buSzPts val="1200"/>
              <a:buFont typeface="Montserrat Medium"/>
              <a:buNone/>
              <a:defRPr sz="1200">
                <a:solidFill>
                  <a:srgbClr val="C291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монстрация работы в редакторе. Заголовок. Текст.">
  <p:cSld name="CUSTOM_1_1_1_1_1_1_1_1_1_1_3_1_1_4_1_1_1_1_1_2_1_1"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rgbClr val="C29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5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91FF"/>
              </a:buClr>
              <a:buSzPts val="1200"/>
              <a:buFont typeface="Montserrat Medium"/>
              <a:buNone/>
              <a:defRPr sz="1200">
                <a:solidFill>
                  <a:srgbClr val="C291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72" name="Google Shape;172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84425" y="4415281"/>
            <a:ext cx="591157" cy="5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5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body" idx="2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упповая работа">
  <p:cSld name="CUSTOM_1_1_1_1_1_1_1_1_1_1_3_1_1_4_1_1_1_1_1_1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6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6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78" name="Google Shape;17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09563" y="4453277"/>
            <a:ext cx="975600" cy="586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упповая работа без персонажа">
  <p:cSld name="CUSTOM_1_1_1_1_1_1_1_1_1_1_3_1_1_4_1_1_1_1_1_1_2"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7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упповая работа. Заголовок. Текст.">
  <p:cSld name="CUSTOM_1_1_1_1_1_1_1_1_1_1_3_1_1_4_1_1_1_1_1_1_1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8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8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5" name="Google Shape;185;p38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186" name="Google Shape;186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09563" y="4453277"/>
            <a:ext cx="975600" cy="58685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8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Обсуждение»">
  <p:cSld name="CUSTOM_1_1_1_1_1_1_1_1_1_1_3_1_1_4_4_1_1">
    <p:bg>
      <p:bgPr>
        <a:solidFill>
          <a:schemeClr val="accent4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5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t="-2827" r="-33743"/>
          <a:stretch/>
        </p:blipFill>
        <p:spPr>
          <a:xfrm>
            <a:off x="6912650" y="2968400"/>
            <a:ext cx="2001076" cy="169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" y="913188"/>
            <a:ext cx="331199" cy="41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суждение без персонажа">
  <p:cSld name="CUSTOM_1_1_1_1_1_1_1_1_1_1_3_1_1_4_1_1_3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Работа на платформе»">
  <p:cSld name="CUSTOM_1_1_1_1_1_1_1_1_1_1_3_1_1_4_4_1_1_1_1">
    <p:bg>
      <p:bgPr>
        <a:solidFill>
          <a:schemeClr val="accen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7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 r="-8260"/>
          <a:stretch/>
        </p:blipFill>
        <p:spPr>
          <a:xfrm>
            <a:off x="6414050" y="2927125"/>
            <a:ext cx="2049726" cy="173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" y="913188"/>
            <a:ext cx="331199" cy="41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бота на платформе без персонажа">
  <p:cSld name="CUSTOM_1_1_1_1_1_1_1_1_1_1_3_1_1_4_1_1_1_2_2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Новая тема»">
  <p:cSld name="CUSTOM_1_1_1_1_1_1_1_1_1_1_3_1_1_4_4_1">
    <p:bg>
      <p:bgPr>
        <a:solidFill>
          <a:schemeClr val="accent5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9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l="-11184" t="60" r="-21335" b="-58"/>
          <a:stretch/>
        </p:blipFill>
        <p:spPr>
          <a:xfrm>
            <a:off x="6759550" y="3011700"/>
            <a:ext cx="1950027" cy="165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000" y="913188"/>
            <a:ext cx="331199" cy="41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овая тема без персонажа">
  <p:cSld name="CUSTOM_1_1_1_1_1_1_1_1_1_1_3_1_1_4_1_1_1_4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67025" y="367025"/>
            <a:ext cx="8417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67025" y="973450"/>
            <a:ext cx="84171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27">
          <p15:clr>
            <a:srgbClr val="FF0000"/>
          </p15:clr>
        </p15:guide>
        <p15:guide id="2" orient="horz" pos="227">
          <p15:clr>
            <a:srgbClr val="FF0000"/>
          </p15:clr>
        </p15:guide>
        <p15:guide id="3" orient="horz" pos="3013">
          <p15:clr>
            <a:srgbClr val="FF0000"/>
          </p15:clr>
        </p15:guide>
        <p15:guide id="4" pos="5533">
          <p15:clr>
            <a:srgbClr val="FF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zerbaijanmountain18603076.tilda.ws/azerbaijanmountai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jp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jpg"/><Relationship Id="rId4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g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>
            <a:spLocks noGrp="1"/>
          </p:cNvSpPr>
          <p:nvPr>
            <p:ph type="subTitle" idx="1"/>
          </p:nvPr>
        </p:nvSpPr>
        <p:spPr>
          <a:xfrm>
            <a:off x="360000" y="1473400"/>
            <a:ext cx="8108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НАЦИОНАЛЬНЫЙ ХАКАТОН</a:t>
            </a:r>
            <a:endParaRPr/>
          </a:p>
        </p:txBody>
      </p:sp>
      <p:sp>
        <p:nvSpPr>
          <p:cNvPr id="193" name="Google Shape;193;p39"/>
          <p:cNvSpPr txBox="1">
            <a:spLocks noGrp="1"/>
          </p:cNvSpPr>
          <p:nvPr>
            <p:ph type="title"/>
          </p:nvPr>
        </p:nvSpPr>
        <p:spPr>
          <a:xfrm>
            <a:off x="360000" y="1859150"/>
            <a:ext cx="8424000" cy="2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 dirty="0"/>
              <a:t>Проект «</a:t>
            </a:r>
            <a:r>
              <a:rPr lang="en-US" dirty="0"/>
              <a:t>Smart Tour</a:t>
            </a:r>
            <a:r>
              <a:rPr lang="en-GB" dirty="0"/>
              <a:t>»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en-GB" sz="3100" dirty="0"/>
              <a:t>Команда «9_10»</a:t>
            </a:r>
            <a:endParaRPr sz="3100" dirty="0"/>
          </a:p>
        </p:txBody>
      </p:sp>
      <p:pic>
        <p:nvPicPr>
          <p:cNvPr id="3" name="Picture 2" descr="A logo with mountains in a circle&#10;&#10;AI-generated content may be incorrect.">
            <a:extLst>
              <a:ext uri="{FF2B5EF4-FFF2-40B4-BE49-F238E27FC236}">
                <a16:creationId xmlns:a16="http://schemas.microsoft.com/office/drawing/2014/main" id="{8122D679-E8F0-3283-8B0E-C00D5C913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448" y="109336"/>
            <a:ext cx="471104" cy="3993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>
            <a:spLocks noGrp="1"/>
          </p:cNvSpPr>
          <p:nvPr>
            <p:ph type="title" idx="4294967295"/>
          </p:nvPr>
        </p:nvSpPr>
        <p:spPr>
          <a:xfrm>
            <a:off x="366775" y="289330"/>
            <a:ext cx="817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MVP</a:t>
            </a:r>
            <a:endParaRPr dirty="0"/>
          </a:p>
        </p:txBody>
      </p:sp>
      <p:sp>
        <p:nvSpPr>
          <p:cNvPr id="284" name="Google Shape;284;p48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dirty="0"/>
              <a:t>«Smart Tour»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421657-A416-82BE-6366-5C01D571FEE6}"/>
              </a:ext>
            </a:extLst>
          </p:cNvPr>
          <p:cNvSpPr txBox="1"/>
          <p:nvPr/>
        </p:nvSpPr>
        <p:spPr>
          <a:xfrm>
            <a:off x="132080" y="2110750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MVP(</a:t>
            </a:r>
            <a:r>
              <a:rPr lang="ru-RU" dirty="0">
                <a:hlinkClick r:id="rId3"/>
              </a:rPr>
              <a:t>начальный проект):</a:t>
            </a:r>
            <a:br>
              <a:rPr lang="en-GB" dirty="0">
                <a:hlinkClick r:id="rId3"/>
              </a:rPr>
            </a:br>
            <a:r>
              <a:rPr lang="en-GB" dirty="0">
                <a:hlinkClick r:id="rId3"/>
              </a:rPr>
              <a:t>http://azerbaijanmountain18603076.tilda.ws/azerbaijanmountain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1C4BD-9655-6848-70F4-090C02E283B9}"/>
              </a:ext>
            </a:extLst>
          </p:cNvPr>
          <p:cNvSpPr txBox="1"/>
          <p:nvPr/>
        </p:nvSpPr>
        <p:spPr>
          <a:xfrm>
            <a:off x="132080" y="812800"/>
            <a:ext cx="863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Чтобы создать качественный проект надо уметь исправлять ошибки , которые возникают при создании любого проекта. Из-за этого и существует </a:t>
            </a:r>
            <a:r>
              <a:rPr lang="en-US" dirty="0"/>
              <a:t>MVP</a:t>
            </a:r>
            <a:r>
              <a:rPr lang="ru-RU" dirty="0"/>
              <a:t>: он помагет, ведь при его создании вы учитесь как правильно совершать те или иные действия</a:t>
            </a:r>
            <a:endParaRPr lang="en-GB" dirty="0"/>
          </a:p>
        </p:txBody>
      </p:sp>
      <p:pic>
        <p:nvPicPr>
          <p:cNvPr id="8" name="Picture 7" descr="A blue and white logo&#10;&#10;AI-generated content may be incorrect.">
            <a:extLst>
              <a:ext uri="{FF2B5EF4-FFF2-40B4-BE49-F238E27FC236}">
                <a16:creationId xmlns:a16="http://schemas.microsoft.com/office/drawing/2014/main" id="{7A618F90-8D74-977E-B201-536EC2F04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017" y="1751527"/>
            <a:ext cx="4298326" cy="2865550"/>
          </a:xfrm>
          <a:prstGeom prst="rect">
            <a:avLst/>
          </a:prstGeom>
        </p:spPr>
      </p:pic>
      <p:pic>
        <p:nvPicPr>
          <p:cNvPr id="9" name="Picture 8" descr="A logo with mountains in a circle&#10;&#10;AI-generated content may be incorrect.">
            <a:extLst>
              <a:ext uri="{FF2B5EF4-FFF2-40B4-BE49-F238E27FC236}">
                <a16:creationId xmlns:a16="http://schemas.microsoft.com/office/drawing/2014/main" id="{B2EB766D-C2E8-A919-CC94-2EBF574F9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378" y="127044"/>
            <a:ext cx="471104" cy="3993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НАЦИОНАЛЬНЫЙ ХАКАТОН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49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9835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Процесс разработки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>
            <a:spLocks noGrp="1"/>
          </p:cNvSpPr>
          <p:nvPr>
            <p:ph type="title" idx="4294967295"/>
          </p:nvPr>
        </p:nvSpPr>
        <p:spPr>
          <a:xfrm>
            <a:off x="360450" y="360450"/>
            <a:ext cx="8423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Используемые технологии, приложения</a:t>
            </a:r>
            <a:endParaRPr/>
          </a:p>
        </p:txBody>
      </p:sp>
      <p:sp>
        <p:nvSpPr>
          <p:cNvPr id="296" name="Google Shape;296;p50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GB" dirty="0"/>
              <a:t>«</a:t>
            </a:r>
            <a:r>
              <a:rPr lang="en-US" dirty="0"/>
              <a:t>Smart Tour</a:t>
            </a:r>
            <a:r>
              <a:rPr lang="en-GB" dirty="0"/>
              <a:t>»</a:t>
            </a:r>
            <a:endParaRPr dirty="0"/>
          </a:p>
        </p:txBody>
      </p:sp>
      <p:sp>
        <p:nvSpPr>
          <p:cNvPr id="297" name="Google Shape;297;p50"/>
          <p:cNvSpPr txBox="1"/>
          <p:nvPr/>
        </p:nvSpPr>
        <p:spPr>
          <a:xfrm>
            <a:off x="360000" y="1141350"/>
            <a:ext cx="5996700" cy="1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Мы использовали большое количество приложений для получения необходимой информации: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Microsoft Excel; Visual Code Studio; Google Slides;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Нейросети. Мы генерировали первичный код. Далее мы исправляли ошибки и вводили новые коды.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Google Shape;298;p50" title="download (8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74800">
            <a:off x="6588125" y="845900"/>
            <a:ext cx="221932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0" title="download (9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73605">
            <a:off x="5384566" y="2858012"/>
            <a:ext cx="1908893" cy="190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0" title="download (2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027710">
            <a:off x="2455571" y="2986722"/>
            <a:ext cx="1305517" cy="179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logo with mountains in a circle&#10;&#10;AI-generated content may be incorrect.">
            <a:extLst>
              <a:ext uri="{FF2B5EF4-FFF2-40B4-BE49-F238E27FC236}">
                <a16:creationId xmlns:a16="http://schemas.microsoft.com/office/drawing/2014/main" id="{F111A180-B44C-2430-216A-86C11A339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487" y="74992"/>
            <a:ext cx="471104" cy="3993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 txBox="1">
            <a:spLocks noGrp="1"/>
          </p:cNvSpPr>
          <p:nvPr>
            <p:ph type="title" idx="4294967295"/>
          </p:nvPr>
        </p:nvSpPr>
        <p:spPr>
          <a:xfrm>
            <a:off x="360450" y="360450"/>
            <a:ext cx="8423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Особенности реализации</a:t>
            </a:r>
            <a:endParaRPr/>
          </a:p>
        </p:txBody>
      </p:sp>
      <p:sp>
        <p:nvSpPr>
          <p:cNvPr id="306" name="Google Shape;306;p51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dirty="0"/>
              <a:t>«Smart Tour»</a:t>
            </a:r>
            <a:endParaRPr dirty="0"/>
          </a:p>
        </p:txBody>
      </p:sp>
      <p:sp>
        <p:nvSpPr>
          <p:cNvPr id="307" name="Google Shape;307;p51"/>
          <p:cNvSpPr txBox="1"/>
          <p:nvPr/>
        </p:nvSpPr>
        <p:spPr>
          <a:xfrm>
            <a:off x="323375" y="958175"/>
            <a:ext cx="44295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u="sng">
                <a:latin typeface="Montserrat"/>
                <a:ea typeface="Montserrat"/>
                <a:cs typeface="Montserrat"/>
                <a:sym typeface="Montserrat"/>
              </a:rPr>
              <a:t>Пользовательский сценарий:</a:t>
            </a:r>
            <a:endParaRPr sz="1600" u="sng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1.Заходит на сайт;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2.Просматривает высоты для посещения;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3.Выбирает самый подходящий для него.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51"/>
          <p:cNvSpPr txBox="1"/>
          <p:nvPr/>
        </p:nvSpPr>
        <p:spPr>
          <a:xfrm>
            <a:off x="4661650" y="939400"/>
            <a:ext cx="43527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latin typeface="Montserrat"/>
                <a:ea typeface="Montserrat"/>
                <a:cs typeface="Montserrat"/>
                <a:sym typeface="Montserrat"/>
              </a:rPr>
              <a:t>Функционал сайта:</a:t>
            </a:r>
            <a:endParaRPr sz="1600" u="sng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Наш сайт предлагает вам услуги помощника для выбора вершины, на которую вы хотели бы сходить.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51" title="download (7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075" y="2490975"/>
            <a:ext cx="2836851" cy="22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logo with mountains in a circle&#10;&#10;AI-generated content may be incorrect.">
            <a:extLst>
              <a:ext uri="{FF2B5EF4-FFF2-40B4-BE49-F238E27FC236}">
                <a16:creationId xmlns:a16="http://schemas.microsoft.com/office/drawing/2014/main" id="{215B0773-11EA-A7CD-E81F-8B95D7410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506" y="102635"/>
            <a:ext cx="471104" cy="39937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>
            <a:spLocks noGrp="1"/>
          </p:cNvSpPr>
          <p:nvPr>
            <p:ph type="title" idx="4294967295"/>
          </p:nvPr>
        </p:nvSpPr>
        <p:spPr>
          <a:xfrm>
            <a:off x="360450" y="360450"/>
            <a:ext cx="8423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Пара слов о том, как мы работали</a:t>
            </a:r>
            <a:endParaRPr/>
          </a:p>
        </p:txBody>
      </p:sp>
      <p:sp>
        <p:nvSpPr>
          <p:cNvPr id="315" name="Google Shape;315;p52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dirty="0"/>
              <a:t>«</a:t>
            </a:r>
            <a:r>
              <a:rPr lang="en-US" dirty="0"/>
              <a:t>Smart Tour</a:t>
            </a:r>
            <a:r>
              <a:rPr lang="en-GB" dirty="0"/>
              <a:t>»</a:t>
            </a:r>
            <a:endParaRPr dirty="0"/>
          </a:p>
        </p:txBody>
      </p:sp>
      <p:sp>
        <p:nvSpPr>
          <p:cNvPr id="316" name="Google Shape;316;p52"/>
          <p:cNvSpPr/>
          <p:nvPr/>
        </p:nvSpPr>
        <p:spPr>
          <a:xfrm>
            <a:off x="360450" y="1068000"/>
            <a:ext cx="5224200" cy="102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Читая кейс, мы поняли что нету сайта который содержал бы эту информацию, и подумали что сделать такой сайт было бы лучшей идеей</a:t>
            </a:r>
            <a:endParaRPr sz="14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52"/>
          <p:cNvSpPr/>
          <p:nvPr/>
        </p:nvSpPr>
        <p:spPr>
          <a:xfrm>
            <a:off x="3559800" y="2370150"/>
            <a:ext cx="5224200" cy="1025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Проблема возникла при распределении ролей. Но к счастью мы смогли правильно все распределить.</a:t>
            </a:r>
            <a:endParaRPr sz="14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52"/>
          <p:cNvSpPr txBox="1"/>
          <p:nvPr/>
        </p:nvSpPr>
        <p:spPr>
          <a:xfrm>
            <a:off x="6728925" y="1242300"/>
            <a:ext cx="2124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Как мы придумали идею.</a:t>
            </a:r>
            <a:endParaRPr sz="16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52"/>
          <p:cNvSpPr/>
          <p:nvPr/>
        </p:nvSpPr>
        <p:spPr>
          <a:xfrm>
            <a:off x="5680538" y="1314306"/>
            <a:ext cx="952500" cy="309000"/>
          </a:xfrm>
          <a:custGeom>
            <a:avLst/>
            <a:gdLst/>
            <a:ahLst/>
            <a:cxnLst/>
            <a:rect l="l" t="t" r="r" b="b"/>
            <a:pathLst>
              <a:path w="38100" h="12360" extrusionOk="0">
                <a:moveTo>
                  <a:pt x="38100" y="8034"/>
                </a:moveTo>
                <a:cubicBezTo>
                  <a:pt x="34491" y="2019"/>
                  <a:pt x="23015" y="-1096"/>
                  <a:pt x="17585" y="3345"/>
                </a:cubicBezTo>
                <a:cubicBezTo>
                  <a:pt x="15296" y="5217"/>
                  <a:pt x="13711" y="10936"/>
                  <a:pt x="16413" y="12137"/>
                </a:cubicBezTo>
                <a:cubicBezTo>
                  <a:pt x="19638" y="13570"/>
                  <a:pt x="26233" y="6390"/>
                  <a:pt x="23447" y="4224"/>
                </a:cubicBezTo>
                <a:cubicBezTo>
                  <a:pt x="17275" y="-575"/>
                  <a:pt x="5531" y="-1887"/>
                  <a:pt x="0" y="3638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52"/>
          <p:cNvSpPr txBox="1"/>
          <p:nvPr/>
        </p:nvSpPr>
        <p:spPr>
          <a:xfrm>
            <a:off x="366775" y="2472450"/>
            <a:ext cx="2124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Были проблемы, которые пришлось решать.</a:t>
            </a:r>
            <a:endParaRPr sz="16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52"/>
          <p:cNvSpPr/>
          <p:nvPr/>
        </p:nvSpPr>
        <p:spPr>
          <a:xfrm flipH="1">
            <a:off x="2453838" y="2728506"/>
            <a:ext cx="952500" cy="309000"/>
          </a:xfrm>
          <a:custGeom>
            <a:avLst/>
            <a:gdLst/>
            <a:ahLst/>
            <a:cxnLst/>
            <a:rect l="l" t="t" r="r" b="b"/>
            <a:pathLst>
              <a:path w="38100" h="12360" extrusionOk="0">
                <a:moveTo>
                  <a:pt x="38100" y="8034"/>
                </a:moveTo>
                <a:cubicBezTo>
                  <a:pt x="34491" y="2019"/>
                  <a:pt x="23015" y="-1096"/>
                  <a:pt x="17585" y="3345"/>
                </a:cubicBezTo>
                <a:cubicBezTo>
                  <a:pt x="15296" y="5217"/>
                  <a:pt x="13711" y="10936"/>
                  <a:pt x="16413" y="12137"/>
                </a:cubicBezTo>
                <a:cubicBezTo>
                  <a:pt x="19638" y="13570"/>
                  <a:pt x="26233" y="6390"/>
                  <a:pt x="23447" y="4224"/>
                </a:cubicBezTo>
                <a:cubicBezTo>
                  <a:pt x="17275" y="-575"/>
                  <a:pt x="5531" y="-1887"/>
                  <a:pt x="0" y="3638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logo with mountains in a circle&#10;&#10;AI-generated content may be incorrect.">
            <a:extLst>
              <a:ext uri="{FF2B5EF4-FFF2-40B4-BE49-F238E27FC236}">
                <a16:creationId xmlns:a16="http://schemas.microsoft.com/office/drawing/2014/main" id="{91F29A63-FBAB-BDC1-1C8B-7EA1D7F99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896" y="84000"/>
            <a:ext cx="471104" cy="3993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НАЦИОНАЛЬНЫЙ ХАКАТОН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3" name="Google Shape;333;p54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 dirty="0" err="1"/>
              <a:t>Демонстрация</a:t>
            </a:r>
            <a:r>
              <a:rPr lang="en-GB" dirty="0"/>
              <a:t> </a:t>
            </a:r>
            <a:r>
              <a:rPr lang="en-GB" dirty="0" err="1"/>
              <a:t>проекта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>
            <a:spLocks noGrp="1"/>
          </p:cNvSpPr>
          <p:nvPr>
            <p:ph type="title" idx="4294967295"/>
          </p:nvPr>
        </p:nvSpPr>
        <p:spPr>
          <a:xfrm>
            <a:off x="360450" y="360450"/>
            <a:ext cx="8423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700"/>
              <a:t>Какие использовались инструменты</a:t>
            </a:r>
            <a:endParaRPr sz="2700"/>
          </a:p>
        </p:txBody>
      </p:sp>
      <p:sp>
        <p:nvSpPr>
          <p:cNvPr id="339" name="Google Shape;339;p55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GB" dirty="0"/>
              <a:t>«Smart Tour»</a:t>
            </a:r>
            <a:endParaRPr dirty="0"/>
          </a:p>
        </p:txBody>
      </p:sp>
      <p:sp>
        <p:nvSpPr>
          <p:cNvPr id="340" name="Google Shape;340;p55"/>
          <p:cNvSpPr txBox="1"/>
          <p:nvPr/>
        </p:nvSpPr>
        <p:spPr>
          <a:xfrm>
            <a:off x="360000" y="1002000"/>
            <a:ext cx="4154400" cy="3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u="sng">
                <a:latin typeface="Montserrat"/>
                <a:ea typeface="Montserrat"/>
                <a:cs typeface="Montserrat"/>
                <a:sym typeface="Montserrat"/>
              </a:rPr>
              <a:t>№1 Язык программирования С++</a:t>
            </a:r>
            <a:endParaRPr sz="1600" b="1" u="sng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u="sng">
                <a:latin typeface="Montserrat"/>
                <a:ea typeface="Montserrat"/>
                <a:cs typeface="Montserrat"/>
                <a:sym typeface="Montserrat"/>
              </a:rPr>
              <a:t>№2 Язык программирования Python </a:t>
            </a:r>
            <a:endParaRPr sz="1600" b="1" i="0" u="sng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u="sng">
                <a:latin typeface="Montserrat"/>
                <a:ea typeface="Montserrat"/>
                <a:cs typeface="Montserrat"/>
                <a:sym typeface="Montserrat"/>
              </a:rPr>
              <a:t>№3 Вдохновением был сайт &lt;&lt;Azerbaijan Airlines&gt;&gt;</a:t>
            </a:r>
            <a:endParaRPr sz="1600" b="1" i="0" u="sng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i="1">
                <a:latin typeface="Montserrat"/>
                <a:ea typeface="Montserrat"/>
                <a:cs typeface="Montserrat"/>
                <a:sym typeface="Montserrat"/>
              </a:rPr>
              <a:t>Потому что нам было больше удобнее работать именно с ними и это были лучшие языки которые мы знаем.</a:t>
            </a:r>
            <a:endParaRPr sz="1600" b="0" i="1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" name="Google Shape;341;p55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17741">
            <a:off x="7127125" y="74612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5" title="download (6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31221">
            <a:off x="6907425" y="2914100"/>
            <a:ext cx="1897875" cy="18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5" title="download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01693">
            <a:off x="4344763" y="1039200"/>
            <a:ext cx="2524125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logo with mountains in a circle&#10;&#10;AI-generated content may be incorrect.">
            <a:extLst>
              <a:ext uri="{FF2B5EF4-FFF2-40B4-BE49-F238E27FC236}">
                <a16:creationId xmlns:a16="http://schemas.microsoft.com/office/drawing/2014/main" id="{02A3CDA0-0C61-E80D-8B49-FAF44E9E1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3511" y="112210"/>
            <a:ext cx="471104" cy="39937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>
            <a:spLocks noGrp="1"/>
          </p:cNvSpPr>
          <p:nvPr>
            <p:ph type="title" idx="4294967295"/>
          </p:nvPr>
        </p:nvSpPr>
        <p:spPr>
          <a:xfrm>
            <a:off x="360450" y="360450"/>
            <a:ext cx="8423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700" dirty="0" err="1"/>
              <a:t>Описание</a:t>
            </a:r>
            <a:r>
              <a:rPr lang="en-GB" sz="2700" dirty="0"/>
              <a:t> </a:t>
            </a:r>
            <a:r>
              <a:rPr lang="en-GB" sz="2700" dirty="0" err="1"/>
              <a:t>функционала</a:t>
            </a:r>
            <a:r>
              <a:rPr lang="en-GB" sz="2700" dirty="0"/>
              <a:t> </a:t>
            </a:r>
            <a:r>
              <a:rPr lang="en-GB" sz="2700" dirty="0" err="1"/>
              <a:t>приложения</a:t>
            </a:r>
            <a:endParaRPr sz="2700" dirty="0"/>
          </a:p>
        </p:txBody>
      </p:sp>
      <p:sp>
        <p:nvSpPr>
          <p:cNvPr id="349" name="Google Shape;349;p56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dirty="0"/>
              <a:t>«Smart Tour»</a:t>
            </a:r>
            <a:endParaRPr dirty="0"/>
          </a:p>
        </p:txBody>
      </p:sp>
      <p:sp>
        <p:nvSpPr>
          <p:cNvPr id="350" name="Google Shape;350;p56"/>
          <p:cNvSpPr txBox="1"/>
          <p:nvPr/>
        </p:nvSpPr>
        <p:spPr>
          <a:xfrm>
            <a:off x="236258" y="1005936"/>
            <a:ext cx="4154400" cy="3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1270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sz="1600" b="0" i="1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 descr="A logo with mountains in a circle&#10;&#10;AI-generated content may be incorrect.">
            <a:extLst>
              <a:ext uri="{FF2B5EF4-FFF2-40B4-BE49-F238E27FC236}">
                <a16:creationId xmlns:a16="http://schemas.microsoft.com/office/drawing/2014/main" id="{306615B0-1E80-D32D-5913-0C1FC9667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305" y="81432"/>
            <a:ext cx="471104" cy="399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B11DF-5990-4B08-DB22-CB67617D2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201" y="709982"/>
            <a:ext cx="4333741" cy="19783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97A9E-5E4F-CD6F-ECDD-F8F25CF87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615" y="2740686"/>
            <a:ext cx="3387752" cy="2133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581FAF-F99B-7289-60A7-6698674B5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58" y="2740686"/>
            <a:ext cx="3620284" cy="22619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465ECB-3C89-E8C0-FA63-26CEEE1B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207" y="103938"/>
            <a:ext cx="3771793" cy="2014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2F3EA-602A-DA49-1EF0-6AC1A71D7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358" y="2118575"/>
            <a:ext cx="5209504" cy="2800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A8DEAB-E214-A0B4-4A7C-00690EEE4BAE}"/>
              </a:ext>
            </a:extLst>
          </p:cNvPr>
          <p:cNvSpPr txBox="1"/>
          <p:nvPr/>
        </p:nvSpPr>
        <p:spPr>
          <a:xfrm>
            <a:off x="0" y="103938"/>
            <a:ext cx="58920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 err="1"/>
              <a:t>Описание</a:t>
            </a:r>
            <a:r>
              <a:rPr lang="en-GB" sz="2400" b="1" dirty="0"/>
              <a:t> </a:t>
            </a:r>
            <a:r>
              <a:rPr lang="en-GB" sz="2400" b="1" dirty="0" err="1"/>
              <a:t>функционала</a:t>
            </a:r>
            <a:r>
              <a:rPr lang="en-GB" sz="2400" b="1" dirty="0"/>
              <a:t> </a:t>
            </a:r>
            <a:r>
              <a:rPr lang="en-GB" sz="2400" b="1" dirty="0" err="1"/>
              <a:t>приложения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143808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>
            <a:spLocks noGrp="1"/>
          </p:cNvSpPr>
          <p:nvPr>
            <p:ph type="title" idx="4294967295"/>
          </p:nvPr>
        </p:nvSpPr>
        <p:spPr>
          <a:xfrm>
            <a:off x="197725" y="360375"/>
            <a:ext cx="817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 Визуальная концепция</a:t>
            </a:r>
            <a:endParaRPr/>
          </a:p>
        </p:txBody>
      </p:sp>
      <p:sp>
        <p:nvSpPr>
          <p:cNvPr id="358" name="Google Shape;358;p57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GB"/>
              <a:t>«Название проекта»</a:t>
            </a:r>
            <a:endParaRPr/>
          </a:p>
        </p:txBody>
      </p:sp>
      <p:sp>
        <p:nvSpPr>
          <p:cNvPr id="359" name="Google Shape;359;p57"/>
          <p:cNvSpPr txBox="1"/>
          <p:nvPr/>
        </p:nvSpPr>
        <p:spPr>
          <a:xfrm>
            <a:off x="197725" y="908925"/>
            <a:ext cx="8560500" cy="38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latin typeface="Montserrat"/>
                <a:ea typeface="Montserrat"/>
                <a:cs typeface="Montserrat"/>
                <a:sym typeface="Montserrat"/>
              </a:rPr>
              <a:t>Природные цвета: зелёный, синий, серый, а также фото гор высоко качества</a:t>
            </a:r>
            <a:endParaRPr sz="1600" u="sng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i="1">
                <a:latin typeface="Montserrat"/>
                <a:ea typeface="Montserrat"/>
                <a:cs typeface="Montserrat"/>
                <a:sym typeface="Montserrat"/>
              </a:rPr>
              <a:t>Мы максимально стараемся передать через картинку красоту горы через экран пользователю, что бы тот еще больше захотел сходить туда. Это также свойство нашего сайта которое привлекает туристов к вершинам.</a:t>
            </a:r>
            <a:endParaRPr sz="1600" i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0" name="Google Shape;360;p57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188" y="2300306"/>
            <a:ext cx="3922169" cy="26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7"/>
          <p:cNvSpPr/>
          <p:nvPr/>
        </p:nvSpPr>
        <p:spPr>
          <a:xfrm>
            <a:off x="4963975" y="2154513"/>
            <a:ext cx="4188600" cy="2901600"/>
          </a:xfrm>
          <a:prstGeom prst="frame">
            <a:avLst>
              <a:gd name="adj1" fmla="val 125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 descr="A logo with mountains in a circle&#10;&#10;AI-generated content may be incorrect.">
            <a:extLst>
              <a:ext uri="{FF2B5EF4-FFF2-40B4-BE49-F238E27FC236}">
                <a16:creationId xmlns:a16="http://schemas.microsoft.com/office/drawing/2014/main" id="{A101CFB4-64CB-3722-036F-E2913D6BB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253" y="156785"/>
            <a:ext cx="471104" cy="39937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НАЦИОНАЛЬНЫЙ ХАКАТОН</a:t>
            </a:r>
            <a:endParaRPr/>
          </a:p>
        </p:txBody>
      </p:sp>
      <p:sp>
        <p:nvSpPr>
          <p:cNvPr id="199" name="Google Shape;199;p40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73218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 dirty="0"/>
              <a:t>Команда «9_10»</a:t>
            </a:r>
            <a:endParaRPr dirty="0"/>
          </a:p>
        </p:txBody>
      </p:sp>
      <p:pic>
        <p:nvPicPr>
          <p:cNvPr id="2" name="Picture 1" descr="A logo with mountains in a circle&#10;&#10;AI-generated content may be incorrect.">
            <a:extLst>
              <a:ext uri="{FF2B5EF4-FFF2-40B4-BE49-F238E27FC236}">
                <a16:creationId xmlns:a16="http://schemas.microsoft.com/office/drawing/2014/main" id="{F88E5F99-F45A-55DF-CBE0-45366578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992" y="373353"/>
            <a:ext cx="471104" cy="3993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НАЦИОНАЛЬНЫЙ ХАКАТОН</a:t>
            </a:r>
            <a:endParaRPr/>
          </a:p>
        </p:txBody>
      </p:sp>
      <p:sp>
        <p:nvSpPr>
          <p:cNvPr id="367" name="Google Shape;367;p58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Выводы и возможности улучшения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1400"/>
          </a:p>
        </p:txBody>
      </p:sp>
      <p:pic>
        <p:nvPicPr>
          <p:cNvPr id="2" name="Picture 1" descr="A logo with mountains in a circle&#10;&#10;AI-generated content may be incorrect.">
            <a:extLst>
              <a:ext uri="{FF2B5EF4-FFF2-40B4-BE49-F238E27FC236}">
                <a16:creationId xmlns:a16="http://schemas.microsoft.com/office/drawing/2014/main" id="{69186744-1B30-A255-33AB-70C91E53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890" y="461359"/>
            <a:ext cx="471104" cy="3993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9"/>
          <p:cNvSpPr txBox="1"/>
          <p:nvPr/>
        </p:nvSpPr>
        <p:spPr>
          <a:xfrm>
            <a:off x="405100" y="360000"/>
            <a:ext cx="789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Выводы</a:t>
            </a:r>
            <a:endParaRPr sz="2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73" name="Google Shape;373;p59"/>
          <p:cNvSpPr txBox="1"/>
          <p:nvPr/>
        </p:nvSpPr>
        <p:spPr>
          <a:xfrm>
            <a:off x="4333025" y="1056325"/>
            <a:ext cx="4451100" cy="3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n-GB" sz="1600" i="1">
                <a:latin typeface="Montserrat"/>
                <a:ea typeface="Montserrat"/>
                <a:cs typeface="Montserrat"/>
                <a:sym typeface="Montserrat"/>
              </a:rPr>
              <a:t>Помощь туристам, которые хотели бы пойти на вершины;</a:t>
            </a:r>
            <a:endParaRPr sz="1600" i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i="1">
                <a:latin typeface="Montserrat"/>
                <a:ea typeface="Montserrat"/>
                <a:cs typeface="Montserrat"/>
                <a:sym typeface="Montserrat"/>
              </a:rPr>
              <a:t>Удобность и хорошая визуализация.</a:t>
            </a:r>
            <a:endParaRPr sz="1600" i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n-GB" sz="1600" i="1">
                <a:latin typeface="Montserrat"/>
                <a:ea typeface="Montserrat"/>
                <a:cs typeface="Montserrat"/>
                <a:sym typeface="Montserrat"/>
              </a:rPr>
              <a:t>Добавить маршруты к этим вершинам с ближайших местожительств.</a:t>
            </a:r>
            <a:endParaRPr sz="1600" b="0" i="1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4" name="Google Shape;374;p59" title="download (3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25" y="1172387"/>
            <a:ext cx="3650056" cy="25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logo with mountains in a circle&#10;&#10;AI-generated content may be incorrect.">
            <a:extLst>
              <a:ext uri="{FF2B5EF4-FFF2-40B4-BE49-F238E27FC236}">
                <a16:creationId xmlns:a16="http://schemas.microsoft.com/office/drawing/2014/main" id="{3A76ADB4-2429-1673-B685-514B9294B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573" y="104296"/>
            <a:ext cx="471104" cy="39937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0"/>
          <p:cNvSpPr txBox="1"/>
          <p:nvPr/>
        </p:nvSpPr>
        <p:spPr>
          <a:xfrm>
            <a:off x="405100" y="360000"/>
            <a:ext cx="789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Возможности улучшения</a:t>
            </a:r>
            <a:endParaRPr sz="2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80" name="Google Shape;380;p60"/>
          <p:cNvSpPr txBox="1"/>
          <p:nvPr/>
        </p:nvSpPr>
        <p:spPr>
          <a:xfrm>
            <a:off x="360375" y="1746250"/>
            <a:ext cx="4220400" cy="3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i="1">
                <a:latin typeface="Montserrat"/>
                <a:ea typeface="Montserrat"/>
                <a:cs typeface="Montserrat"/>
                <a:sym typeface="Montserrat"/>
              </a:rPr>
              <a:t>Мы бы добавили туда карту с подробными маршрутами как в таких приложениях, как в Google Maps, Google Earth и т.п.</a:t>
            </a:r>
            <a:endParaRPr sz="1600" b="0" i="1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1" name="Google Shape;381;p60" title="download (4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1498">
            <a:off x="6342742" y="357710"/>
            <a:ext cx="206692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0" title="download (5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69531">
            <a:off x="6921200" y="3162838"/>
            <a:ext cx="1582550" cy="1589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logo with mountains in a circle&#10;&#10;AI-generated content may be incorrect.">
            <a:extLst>
              <a:ext uri="{FF2B5EF4-FFF2-40B4-BE49-F238E27FC236}">
                <a16:creationId xmlns:a16="http://schemas.microsoft.com/office/drawing/2014/main" id="{74BD0594-B3EA-6614-1B39-4A047EB44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3991" y="71745"/>
            <a:ext cx="471104" cy="39937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НАЦИОНАЛЬНЫЙ ХАКАТОН</a:t>
            </a:r>
            <a:endParaRPr/>
          </a:p>
        </p:txBody>
      </p:sp>
      <p:sp>
        <p:nvSpPr>
          <p:cNvPr id="388" name="Google Shape;388;p61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Заключение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endParaRPr sz="1400"/>
          </a:p>
        </p:txBody>
      </p:sp>
      <p:pic>
        <p:nvPicPr>
          <p:cNvPr id="2" name="Picture 1" descr="A logo with mountains in a circle&#10;&#10;AI-generated content may be incorrect.">
            <a:extLst>
              <a:ext uri="{FF2B5EF4-FFF2-40B4-BE49-F238E27FC236}">
                <a16:creationId xmlns:a16="http://schemas.microsoft.com/office/drawing/2014/main" id="{2E1D978C-6D60-A8DC-DD8C-11C991E7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96" y="474237"/>
            <a:ext cx="471104" cy="39937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2"/>
          <p:cNvSpPr txBox="1"/>
          <p:nvPr/>
        </p:nvSpPr>
        <p:spPr>
          <a:xfrm>
            <a:off x="405100" y="360000"/>
            <a:ext cx="789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GB" sz="2800" b="0" i="0" u="none" strike="noStrike" cap="non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Мы готовы ответить на ваши вопросы</a:t>
            </a:r>
            <a:endParaRPr sz="2800" b="0" i="0" u="none" strike="noStrike" cap="none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95" name="Google Shape;395;p62" title="download (11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900" y="1432937"/>
            <a:ext cx="5079100" cy="22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logo with mountains in a circle&#10;&#10;AI-generated content may be incorrect.">
            <a:extLst>
              <a:ext uri="{FF2B5EF4-FFF2-40B4-BE49-F238E27FC236}">
                <a16:creationId xmlns:a16="http://schemas.microsoft.com/office/drawing/2014/main" id="{93565E05-CBAB-0061-9E35-FF94460F5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741" y="160310"/>
            <a:ext cx="471104" cy="3993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 idx="4294967295"/>
          </p:nvPr>
        </p:nvSpPr>
        <p:spPr>
          <a:xfrm>
            <a:off x="360450" y="360450"/>
            <a:ext cx="74799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700"/>
              <a:t>Состав участников</a:t>
            </a:r>
            <a:endParaRPr sz="2700"/>
          </a:p>
        </p:txBody>
      </p:sp>
      <p:sp>
        <p:nvSpPr>
          <p:cNvPr id="205" name="Google Shape;205;p41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GB" dirty="0"/>
              <a:t>Команда «9_10»</a:t>
            </a:r>
            <a:endParaRPr dirty="0"/>
          </a:p>
        </p:txBody>
      </p:sp>
      <p:pic>
        <p:nvPicPr>
          <p:cNvPr id="207" name="Google Shape;20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5749" y="4133872"/>
            <a:ext cx="1938251" cy="7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1" title="obraz.jpg"/>
          <p:cNvSpPr/>
          <p:nvPr/>
        </p:nvSpPr>
        <p:spPr>
          <a:xfrm>
            <a:off x="6588600" y="83937"/>
            <a:ext cx="696199" cy="6961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209" name="Google Shape;209;p41"/>
          <p:cNvSpPr txBox="1"/>
          <p:nvPr/>
        </p:nvSpPr>
        <p:spPr>
          <a:xfrm>
            <a:off x="65075" y="2262175"/>
            <a:ext cx="24909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dirty="0" err="1">
                <a:latin typeface="Montserrat"/>
                <a:ea typeface="Montserrat"/>
                <a:cs typeface="Montserrat"/>
                <a:sym typeface="Montserrat"/>
              </a:rPr>
              <a:t>Адиль</a:t>
            </a:r>
            <a:r>
              <a:rPr lang="en-GB" sz="1600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b="1" dirty="0" err="1">
                <a:latin typeface="Montserrat"/>
                <a:ea typeface="Montserrat"/>
                <a:cs typeface="Montserrat"/>
                <a:sym typeface="Montserrat"/>
              </a:rPr>
              <a:t>Сафарли</a:t>
            </a:r>
            <a:endParaRPr lang="ru-RU" sz="16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Content-Creator</a:t>
            </a:r>
            <a:endParaRPr sz="1600" i="0" u="none" strike="noStrike" cap="none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41"/>
          <p:cNvSpPr txBox="1"/>
          <p:nvPr/>
        </p:nvSpPr>
        <p:spPr>
          <a:xfrm>
            <a:off x="2261700" y="2262175"/>
            <a:ext cx="26577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Агазаде</a:t>
            </a:r>
            <a:r>
              <a:rPr lang="en-GB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Миргусейн</a:t>
            </a:r>
            <a:endParaRPr lang="en-GB"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Anali</a:t>
            </a: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z</a:t>
            </a:r>
            <a:endParaRPr sz="160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41"/>
          <p:cNvSpPr txBox="1"/>
          <p:nvPr/>
        </p:nvSpPr>
        <p:spPr>
          <a:xfrm>
            <a:off x="4752975" y="2262175"/>
            <a:ext cx="21954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>
                <a:latin typeface="Montserrat"/>
                <a:ea typeface="Montserrat"/>
                <a:cs typeface="Montserrat"/>
                <a:sym typeface="Montserrat"/>
              </a:rPr>
              <a:t>Мамедзаде Рауль</a:t>
            </a:r>
            <a:endParaRPr sz="16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41"/>
          <p:cNvSpPr txBox="1"/>
          <p:nvPr/>
        </p:nvSpPr>
        <p:spPr>
          <a:xfrm>
            <a:off x="6818925" y="2262175"/>
            <a:ext cx="21231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>
                <a:latin typeface="Montserrat"/>
                <a:ea typeface="Montserrat"/>
                <a:cs typeface="Montserrat"/>
                <a:sym typeface="Montserrat"/>
              </a:rPr>
              <a:t>Ализаде Пашам</a:t>
            </a:r>
            <a:endParaRPr sz="16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41"/>
          <p:cNvSpPr txBox="1"/>
          <p:nvPr/>
        </p:nvSpPr>
        <p:spPr>
          <a:xfrm>
            <a:off x="5049902" y="2571750"/>
            <a:ext cx="1999200" cy="8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I-</a:t>
            </a:r>
            <a:r>
              <a:rPr lang="en-GB" sz="1600" dirty="0" err="1">
                <a:latin typeface="Montserrat"/>
                <a:ea typeface="Montserrat"/>
                <a:cs typeface="Montserrat"/>
                <a:sym typeface="Montserrat"/>
              </a:rPr>
              <a:t>mananger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41"/>
          <p:cNvSpPr txBox="1"/>
          <p:nvPr/>
        </p:nvSpPr>
        <p:spPr>
          <a:xfrm>
            <a:off x="6818925" y="2498634"/>
            <a:ext cx="2242448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rontend Developer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" name="Picture 7" descr="A child with a white collar&#10;&#10;AI-generated content may be incorrect.">
            <a:extLst>
              <a:ext uri="{FF2B5EF4-FFF2-40B4-BE49-F238E27FC236}">
                <a16:creationId xmlns:a16="http://schemas.microsoft.com/office/drawing/2014/main" id="{273CE783-2BE3-73A2-511E-08CC8A961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155" y="234287"/>
            <a:ext cx="2613222" cy="3482284"/>
          </a:xfrm>
          <a:prstGeom prst="rect">
            <a:avLst/>
          </a:prstGeom>
        </p:spPr>
      </p:pic>
      <p:pic>
        <p:nvPicPr>
          <p:cNvPr id="14" name="Picture 13" descr="A child wearing glasses and a sweatshirt&#10;&#10;AI-generated content may be incorrect.">
            <a:extLst>
              <a:ext uri="{FF2B5EF4-FFF2-40B4-BE49-F238E27FC236}">
                <a16:creationId xmlns:a16="http://schemas.microsoft.com/office/drawing/2014/main" id="{93E4BF4D-FD1F-4942-8BF4-BC2F97EFB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88" y="141231"/>
            <a:ext cx="2752887" cy="3668396"/>
          </a:xfrm>
          <a:prstGeom prst="rect">
            <a:avLst/>
          </a:prstGeom>
        </p:spPr>
      </p:pic>
      <p:pic>
        <p:nvPicPr>
          <p:cNvPr id="16" name="Picture 15" descr="A person with dark hair and a blue shirt&#10;&#10;AI-generated content may be incorrect.">
            <a:extLst>
              <a:ext uri="{FF2B5EF4-FFF2-40B4-BE49-F238E27FC236}">
                <a16:creationId xmlns:a16="http://schemas.microsoft.com/office/drawing/2014/main" id="{867E9441-410B-7651-357E-8DDBE7B4F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4714" y="-199622"/>
            <a:ext cx="2613222" cy="3482284"/>
          </a:xfrm>
          <a:prstGeom prst="rect">
            <a:avLst/>
          </a:prstGeom>
        </p:spPr>
      </p:pic>
      <p:pic>
        <p:nvPicPr>
          <p:cNvPr id="18" name="Picture 17" descr="A person with dark hair&#10;&#10;AI-generated content may be incorrect.">
            <a:extLst>
              <a:ext uri="{FF2B5EF4-FFF2-40B4-BE49-F238E27FC236}">
                <a16:creationId xmlns:a16="http://schemas.microsoft.com/office/drawing/2014/main" id="{09A825C9-D2F0-5960-56C4-8853DB2A1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2911" y="-73890"/>
            <a:ext cx="3078664" cy="4102515"/>
          </a:xfrm>
          <a:prstGeom prst="rect">
            <a:avLst/>
          </a:prstGeom>
        </p:spPr>
      </p:pic>
      <p:pic>
        <p:nvPicPr>
          <p:cNvPr id="21" name="Picture 20" descr="A logo with mountains in a circle&#10;&#10;AI-generated content may be incorrect.">
            <a:extLst>
              <a:ext uri="{FF2B5EF4-FFF2-40B4-BE49-F238E27FC236}">
                <a16:creationId xmlns:a16="http://schemas.microsoft.com/office/drawing/2014/main" id="{CECBE58C-AF97-3737-AEAE-33840BE84D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2123" y="96588"/>
            <a:ext cx="471104" cy="3993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НАЦИОНАЛЬНЫЙ ХАКАТОН</a:t>
            </a:r>
            <a:endParaRPr/>
          </a:p>
        </p:txBody>
      </p:sp>
      <p:sp>
        <p:nvSpPr>
          <p:cNvPr id="224" name="Google Shape;224;p42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О проекте</a:t>
            </a:r>
            <a:endParaRPr/>
          </a:p>
        </p:txBody>
      </p:sp>
      <p:sp>
        <p:nvSpPr>
          <p:cNvPr id="225" name="Google Shape;225;p42"/>
          <p:cNvSpPr txBox="1"/>
          <p:nvPr/>
        </p:nvSpPr>
        <p:spPr>
          <a:xfrm>
            <a:off x="1032325" y="2372625"/>
            <a:ext cx="5664600" cy="14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Проект (</a:t>
            </a:r>
            <a:r>
              <a:rPr lang="en-GB" sz="1600" dirty="0" err="1">
                <a:latin typeface="Montserrat"/>
                <a:ea typeface="Montserrat"/>
                <a:cs typeface="Montserrat"/>
                <a:sym typeface="Montserrat"/>
              </a:rPr>
              <a:t>сайт</a:t>
            </a: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) </a:t>
            </a:r>
            <a:r>
              <a:rPr lang="en-GB" sz="1600" dirty="0" err="1">
                <a:latin typeface="Montserrat"/>
                <a:ea typeface="Montserrat"/>
                <a:cs typeface="Montserrat"/>
                <a:sym typeface="Montserrat"/>
              </a:rPr>
              <a:t>создан</a:t>
            </a: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dirty="0" err="1">
                <a:latin typeface="Montserrat"/>
                <a:ea typeface="Montserrat"/>
                <a:cs typeface="Montserrat"/>
                <a:sym typeface="Montserrat"/>
              </a:rPr>
              <a:t>для</a:t>
            </a: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dirty="0" err="1">
                <a:latin typeface="Montserrat"/>
                <a:ea typeface="Montserrat"/>
                <a:cs typeface="Montserrat"/>
                <a:sym typeface="Montserrat"/>
              </a:rPr>
              <a:t>помощи</a:t>
            </a: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dirty="0" err="1">
                <a:latin typeface="Montserrat"/>
                <a:ea typeface="Montserrat"/>
                <a:cs typeface="Montserrat"/>
                <a:sym typeface="Montserrat"/>
              </a:rPr>
              <a:t>туристам</a:t>
            </a: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 sz="1600" dirty="0" err="1">
                <a:latin typeface="Montserrat"/>
                <a:ea typeface="Montserrat"/>
                <a:cs typeface="Montserrat"/>
                <a:sym typeface="Montserrat"/>
              </a:rPr>
              <a:t>которые</a:t>
            </a: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dirty="0" err="1">
                <a:latin typeface="Montserrat"/>
                <a:ea typeface="Montserrat"/>
                <a:cs typeface="Montserrat"/>
                <a:sym typeface="Montserrat"/>
              </a:rPr>
              <a:t>хотят</a:t>
            </a: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dirty="0" err="1">
                <a:latin typeface="Montserrat"/>
                <a:ea typeface="Montserrat"/>
                <a:cs typeface="Montserrat"/>
                <a:sym typeface="Montserrat"/>
              </a:rPr>
              <a:t>пойти</a:t>
            </a: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GB" sz="1600" dirty="0" err="1">
                <a:latin typeface="Montserrat"/>
                <a:ea typeface="Montserrat"/>
                <a:cs typeface="Montserrat"/>
                <a:sym typeface="Montserrat"/>
              </a:rPr>
              <a:t>гору</a:t>
            </a: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en-GB" sz="1600" dirty="0" err="1">
                <a:latin typeface="Montserrat"/>
                <a:ea typeface="Montserrat"/>
                <a:cs typeface="Montserrat"/>
                <a:sym typeface="Montserrat"/>
              </a:rPr>
              <a:t>увидеть</a:t>
            </a: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dirty="0" err="1">
                <a:latin typeface="Montserrat"/>
                <a:ea typeface="Montserrat"/>
                <a:cs typeface="Montserrat"/>
                <a:sym typeface="Montserrat"/>
              </a:rPr>
              <a:t>там</a:t>
            </a: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dirty="0" err="1">
                <a:latin typeface="Montserrat"/>
                <a:ea typeface="Montserrat"/>
                <a:cs typeface="Montserrat"/>
                <a:sym typeface="Montserrat"/>
              </a:rPr>
              <a:t>красоту</a:t>
            </a: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dirty="0" err="1">
                <a:latin typeface="Montserrat"/>
                <a:ea typeface="Montserrat"/>
                <a:cs typeface="Montserrat"/>
                <a:sym typeface="Montserrat"/>
              </a:rPr>
              <a:t>природы</a:t>
            </a: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GB" sz="1600" dirty="0" err="1">
                <a:latin typeface="Montserrat"/>
                <a:ea typeface="Montserrat"/>
                <a:cs typeface="Montserrat"/>
                <a:sym typeface="Montserrat"/>
              </a:rPr>
              <a:t>Сайт</a:t>
            </a: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dirty="0" err="1">
                <a:latin typeface="Montserrat"/>
                <a:ea typeface="Montserrat"/>
                <a:cs typeface="Montserrat"/>
                <a:sym typeface="Montserrat"/>
              </a:rPr>
              <a:t>содержит</a:t>
            </a: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dirty="0" err="1">
                <a:latin typeface="Montserrat"/>
                <a:ea typeface="Montserrat"/>
                <a:cs typeface="Montserrat"/>
                <a:sym typeface="Montserrat"/>
              </a:rPr>
              <a:t>сами</a:t>
            </a: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dirty="0" err="1">
                <a:latin typeface="Montserrat"/>
                <a:ea typeface="Montserrat"/>
                <a:cs typeface="Montserrat"/>
                <a:sym typeface="Montserrat"/>
              </a:rPr>
              <a:t>названия</a:t>
            </a: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dirty="0" err="1">
                <a:latin typeface="Montserrat"/>
                <a:ea typeface="Montserrat"/>
                <a:cs typeface="Montserrat"/>
                <a:sym typeface="Montserrat"/>
              </a:rPr>
              <a:t>гор</a:t>
            </a: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, а </a:t>
            </a:r>
            <a:r>
              <a:rPr lang="en-GB" sz="1600" dirty="0" err="1">
                <a:latin typeface="Montserrat"/>
                <a:ea typeface="Montserrat"/>
                <a:cs typeface="Montserrat"/>
                <a:sym typeface="Montserrat"/>
              </a:rPr>
              <a:t>также</a:t>
            </a: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расстояние</a:t>
            </a: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от</a:t>
            </a: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ближайших</a:t>
            </a: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населенных</a:t>
            </a: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пунктов</a:t>
            </a: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</a:t>
            </a: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вершины</a:t>
            </a:r>
            <a:r>
              <a:rPr lang="en-GB" sz="16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горы</a:t>
            </a:r>
            <a:r>
              <a:rPr lang="en-GB" sz="1600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 descr="A logo with mountains in a circle&#10;&#10;AI-generated content may be incorrect.">
            <a:extLst>
              <a:ext uri="{FF2B5EF4-FFF2-40B4-BE49-F238E27FC236}">
                <a16:creationId xmlns:a16="http://schemas.microsoft.com/office/drawing/2014/main" id="{29CF4E77-CE26-BD6F-703D-6E00AC224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552" y="379792"/>
            <a:ext cx="471104" cy="3993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 txBox="1">
            <a:spLocks noGrp="1"/>
          </p:cNvSpPr>
          <p:nvPr>
            <p:ph type="title" idx="4294967295"/>
          </p:nvPr>
        </p:nvSpPr>
        <p:spPr>
          <a:xfrm>
            <a:off x="360450" y="360450"/>
            <a:ext cx="817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 err="1"/>
              <a:t>Проблема</a:t>
            </a:r>
            <a:r>
              <a:rPr lang="en-GB" dirty="0"/>
              <a:t>, </a:t>
            </a:r>
            <a:r>
              <a:rPr lang="en-GB" dirty="0" err="1"/>
              <a:t>которую</a:t>
            </a:r>
            <a:r>
              <a:rPr lang="en-GB" dirty="0"/>
              <a:t> </a:t>
            </a:r>
            <a:r>
              <a:rPr lang="en-GB" dirty="0" err="1"/>
              <a:t>решает</a:t>
            </a:r>
            <a:r>
              <a:rPr lang="en-GB" dirty="0"/>
              <a:t> </a:t>
            </a:r>
            <a:r>
              <a:rPr lang="en-GB" dirty="0" err="1"/>
              <a:t>проект</a:t>
            </a:r>
            <a:endParaRPr dirty="0"/>
          </a:p>
        </p:txBody>
      </p:sp>
      <p:sp>
        <p:nvSpPr>
          <p:cNvPr id="231" name="Google Shape;231;p43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b="1" dirty="0"/>
              <a:t>«</a:t>
            </a:r>
            <a:r>
              <a:rPr lang="en-GB" dirty="0"/>
              <a:t>Smart Tour</a:t>
            </a:r>
            <a:r>
              <a:rPr lang="en-GB" b="1" dirty="0"/>
              <a:t>»</a:t>
            </a:r>
            <a:endParaRPr b="1" dirty="0"/>
          </a:p>
        </p:txBody>
      </p:sp>
      <p:sp>
        <p:nvSpPr>
          <p:cNvPr id="232" name="Google Shape;232;p43"/>
          <p:cNvSpPr txBox="1"/>
          <p:nvPr/>
        </p:nvSpPr>
        <p:spPr>
          <a:xfrm>
            <a:off x="360150" y="1088150"/>
            <a:ext cx="4569000" cy="25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i="1">
                <a:latin typeface="Montserrat"/>
                <a:ea typeface="Montserrat"/>
                <a:cs typeface="Montserrat"/>
                <a:sym typeface="Montserrat"/>
              </a:rPr>
              <a:t>Проблемы:</a:t>
            </a:r>
            <a:endParaRPr sz="1600" i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 i="1" u="sng">
                <a:latin typeface="Montserrat"/>
                <a:ea typeface="Montserrat"/>
                <a:cs typeface="Montserrat"/>
                <a:sym typeface="Montserrat"/>
              </a:rPr>
              <a:t>Отсутствие</a:t>
            </a:r>
            <a:r>
              <a:rPr lang="en-GB" sz="1600" i="1">
                <a:latin typeface="Montserrat"/>
                <a:ea typeface="Montserrat"/>
                <a:cs typeface="Montserrat"/>
                <a:sym typeface="Montserrat"/>
              </a:rPr>
              <a:t> полноценного сайта с подобной информацией;</a:t>
            </a:r>
            <a:endParaRPr sz="1600" i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-GB" sz="1600" i="1" u="sng">
                <a:latin typeface="Montserrat"/>
                <a:ea typeface="Montserrat"/>
                <a:cs typeface="Montserrat"/>
                <a:sym typeface="Montserrat"/>
              </a:rPr>
              <a:t>Затруднение </a:t>
            </a:r>
            <a:r>
              <a:rPr lang="en-GB" sz="1600" i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у туристов</a:t>
            </a:r>
            <a:r>
              <a:rPr lang="en-GB" sz="1600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i="1">
                <a:latin typeface="Montserrat"/>
                <a:ea typeface="Montserrat"/>
                <a:cs typeface="Montserrat"/>
                <a:sym typeface="Montserrat"/>
              </a:rPr>
              <a:t>в                    обнаружении нужной информации.</a:t>
            </a:r>
            <a:endParaRPr sz="1600" i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43" title="download (2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775" y="1050975"/>
            <a:ext cx="3604850" cy="27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3"/>
          <p:cNvSpPr/>
          <p:nvPr/>
        </p:nvSpPr>
        <p:spPr>
          <a:xfrm>
            <a:off x="4838050" y="844275"/>
            <a:ext cx="3945600" cy="3317400"/>
          </a:xfrm>
          <a:prstGeom prst="frame">
            <a:avLst>
              <a:gd name="adj1" fmla="val 125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 descr="A logo with mountains in a circle&#10;&#10;AI-generated content may be incorrect.">
            <a:extLst>
              <a:ext uri="{FF2B5EF4-FFF2-40B4-BE49-F238E27FC236}">
                <a16:creationId xmlns:a16="http://schemas.microsoft.com/office/drawing/2014/main" id="{7C0FE88A-CCA3-AF7D-E025-5AB0EFFE1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448" y="109336"/>
            <a:ext cx="471104" cy="3993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4"/>
          <p:cNvSpPr txBox="1">
            <a:spLocks noGrp="1"/>
          </p:cNvSpPr>
          <p:nvPr>
            <p:ph type="title" idx="4294967295"/>
          </p:nvPr>
        </p:nvSpPr>
        <p:spPr>
          <a:xfrm>
            <a:off x="360450" y="360450"/>
            <a:ext cx="817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Цель проекта</a:t>
            </a:r>
            <a:endParaRPr/>
          </a:p>
        </p:txBody>
      </p:sp>
      <p:sp>
        <p:nvSpPr>
          <p:cNvPr id="240" name="Google Shape;240;p44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dirty="0"/>
              <a:t>«Smart Tour»</a:t>
            </a:r>
            <a:endParaRPr dirty="0"/>
          </a:p>
        </p:txBody>
      </p:sp>
      <p:sp>
        <p:nvSpPr>
          <p:cNvPr id="241" name="Google Shape;241;p44"/>
          <p:cNvSpPr txBox="1"/>
          <p:nvPr/>
        </p:nvSpPr>
        <p:spPr>
          <a:xfrm>
            <a:off x="92000" y="1004450"/>
            <a:ext cx="4569000" cy="25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Мы хотим </a:t>
            </a:r>
            <a:r>
              <a:rPr lang="en-GB" sz="1600" i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облегчить</a:t>
            </a:r>
            <a:r>
              <a:rPr lang="en-GB" sz="1600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туризм в горах (в Азербайджане) для привлечения туристов и распространения горолазания в Азербайджане.</a:t>
            </a:r>
            <a:endParaRPr sz="1600" i="1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44" title="download (1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325" y="914400"/>
            <a:ext cx="3585227" cy="26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4"/>
          <p:cNvSpPr/>
          <p:nvPr/>
        </p:nvSpPr>
        <p:spPr>
          <a:xfrm>
            <a:off x="4847100" y="671950"/>
            <a:ext cx="4296900" cy="3276300"/>
          </a:xfrm>
          <a:prstGeom prst="frame">
            <a:avLst>
              <a:gd name="adj1" fmla="val 125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 descr="A logo with mountains in a circle&#10;&#10;AI-generated content may be incorrect.">
            <a:extLst>
              <a:ext uri="{FF2B5EF4-FFF2-40B4-BE49-F238E27FC236}">
                <a16:creationId xmlns:a16="http://schemas.microsoft.com/office/drawing/2014/main" id="{863CEB34-6EC2-0EE9-1309-D2E111103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000" y="4550921"/>
            <a:ext cx="471104" cy="3993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>
            <a:spLocks noGrp="1"/>
          </p:cNvSpPr>
          <p:nvPr>
            <p:ph type="title" idx="4294967295"/>
          </p:nvPr>
        </p:nvSpPr>
        <p:spPr>
          <a:xfrm>
            <a:off x="360450" y="360450"/>
            <a:ext cx="817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Целевая аудитория</a:t>
            </a:r>
            <a:endParaRPr/>
          </a:p>
        </p:txBody>
      </p:sp>
      <p:sp>
        <p:nvSpPr>
          <p:cNvPr id="249" name="Google Shape;249;p45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dirty="0"/>
              <a:t>«Smart Tour»</a:t>
            </a:r>
            <a:endParaRPr dirty="0"/>
          </a:p>
        </p:txBody>
      </p:sp>
      <p:sp>
        <p:nvSpPr>
          <p:cNvPr id="250" name="Google Shape;250;p45"/>
          <p:cNvSpPr txBox="1"/>
          <p:nvPr/>
        </p:nvSpPr>
        <p:spPr>
          <a:xfrm>
            <a:off x="4215000" y="987350"/>
            <a:ext cx="4569000" cy="25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600" i="1">
                <a:latin typeface="Montserrat"/>
                <a:ea typeface="Montserrat"/>
                <a:cs typeface="Montserrat"/>
                <a:sym typeface="Montserrat"/>
              </a:rPr>
              <a:t>Новички в горном туризме</a:t>
            </a:r>
            <a:endParaRPr sz="1600" i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600" i="1">
                <a:latin typeface="Montserrat"/>
                <a:ea typeface="Montserrat"/>
                <a:cs typeface="Montserrat"/>
                <a:sym typeface="Montserrat"/>
              </a:rPr>
              <a:t>Опытные туристы</a:t>
            </a:r>
            <a:endParaRPr sz="1600" i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600" i="1">
                <a:latin typeface="Montserrat"/>
                <a:ea typeface="Montserrat"/>
                <a:cs typeface="Montserrat"/>
                <a:sym typeface="Montserrat"/>
              </a:rPr>
              <a:t>Путешественники, приезжающие в регион</a:t>
            </a:r>
            <a:endParaRPr sz="1600" i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600" i="1">
                <a:latin typeface="Montserrat"/>
                <a:ea typeface="Montserrat"/>
                <a:cs typeface="Montserrat"/>
                <a:sym typeface="Montserrat"/>
              </a:rPr>
              <a:t>Школьники и студенты, изучающие географию</a:t>
            </a:r>
            <a:endParaRPr sz="1600" i="1"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n-GB" sz="1600" i="1">
                <a:latin typeface="Montserrat"/>
                <a:ea typeface="Montserrat"/>
                <a:cs typeface="Montserrat"/>
                <a:sym typeface="Montserrat"/>
              </a:rPr>
              <a:t>Т.к. данный сайт будет полезен для них больше всего.</a:t>
            </a:r>
            <a:endParaRPr sz="1600" b="0" i="1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p45" title="download (10)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5" y="1095500"/>
            <a:ext cx="3798875" cy="24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logo with mountains in a circle&#10;&#10;AI-generated content may be incorrect.">
            <a:extLst>
              <a:ext uri="{FF2B5EF4-FFF2-40B4-BE49-F238E27FC236}">
                <a16:creationId xmlns:a16="http://schemas.microsoft.com/office/drawing/2014/main" id="{F02A66E8-D068-EE10-A21E-7C1672C5B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448" y="109336"/>
            <a:ext cx="471104" cy="3993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>
            <a:spLocks noGrp="1"/>
          </p:cNvSpPr>
          <p:nvPr>
            <p:ph type="title" idx="4294967295"/>
          </p:nvPr>
        </p:nvSpPr>
        <p:spPr>
          <a:xfrm>
            <a:off x="360450" y="360450"/>
            <a:ext cx="7229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Информация о концепции                        и задумке в блоках пошагово</a:t>
            </a:r>
            <a:endParaRPr/>
          </a:p>
        </p:txBody>
      </p:sp>
      <p:sp>
        <p:nvSpPr>
          <p:cNvPr id="257" name="Google Shape;257;p46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dirty="0"/>
              <a:t>«Smart Tour»</a:t>
            </a:r>
            <a:endParaRPr dirty="0"/>
          </a:p>
        </p:txBody>
      </p:sp>
      <p:sp>
        <p:nvSpPr>
          <p:cNvPr id="258" name="Google Shape;258;p46"/>
          <p:cNvSpPr/>
          <p:nvPr/>
        </p:nvSpPr>
        <p:spPr>
          <a:xfrm>
            <a:off x="422275" y="1358500"/>
            <a:ext cx="3096300" cy="1423200"/>
          </a:xfrm>
          <a:prstGeom prst="roundRect">
            <a:avLst>
              <a:gd name="adj" fmla="val 9658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27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lang="en-GB" b="1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        Пеший туризм</a:t>
            </a:r>
            <a:endParaRPr sz="14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46"/>
          <p:cNvSpPr/>
          <p:nvPr/>
        </p:nvSpPr>
        <p:spPr>
          <a:xfrm>
            <a:off x="5122800" y="1148575"/>
            <a:ext cx="3096300" cy="1423200"/>
          </a:xfrm>
          <a:prstGeom prst="roundRect">
            <a:avLst>
              <a:gd name="adj" fmla="val 9658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27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b="1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              </a:t>
            </a:r>
            <a:r>
              <a:rPr lang="en-GB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Туризм в горах</a:t>
            </a:r>
            <a:endParaRPr sz="1400" b="1" i="0" u="none" strike="noStrike" cap="non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46"/>
          <p:cNvSpPr/>
          <p:nvPr/>
        </p:nvSpPr>
        <p:spPr>
          <a:xfrm>
            <a:off x="4391700" y="2965800"/>
            <a:ext cx="3646200" cy="1423200"/>
          </a:xfrm>
          <a:prstGeom prst="roundRect">
            <a:avLst>
              <a:gd name="adj" fmla="val 9658"/>
            </a:avLst>
          </a:prstGeom>
          <a:solidFill>
            <a:schemeClr val="accent2"/>
          </a:solidFill>
          <a:ln>
            <a:noFill/>
          </a:ln>
          <a:effectLst>
            <a:outerShdw blurRad="57150" dist="19050" dir="27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GB" b="1" dirty="0" err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Горный</a:t>
            </a:r>
            <a:r>
              <a:rPr lang="en-GB" b="1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b="1" dirty="0" err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туризм</a:t>
            </a:r>
            <a:r>
              <a:rPr lang="en-GB" b="1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GB" b="1" dirty="0" err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Азербайджане</a:t>
            </a:r>
            <a:r>
              <a:rPr lang="en-GB" b="1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GB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</a:t>
            </a:r>
            <a:endParaRPr sz="1400" b="1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46"/>
          <p:cNvSpPr/>
          <p:nvPr/>
        </p:nvSpPr>
        <p:spPr>
          <a:xfrm>
            <a:off x="3518575" y="1468800"/>
            <a:ext cx="1604244" cy="655950"/>
          </a:xfrm>
          <a:custGeom>
            <a:avLst/>
            <a:gdLst/>
            <a:ahLst/>
            <a:cxnLst/>
            <a:rect l="l" t="t" r="r" b="b"/>
            <a:pathLst>
              <a:path w="49771" h="26238" extrusionOk="0">
                <a:moveTo>
                  <a:pt x="0" y="26239"/>
                </a:moveTo>
                <a:cubicBezTo>
                  <a:pt x="8986" y="25740"/>
                  <a:pt x="20354" y="25337"/>
                  <a:pt x="25754" y="18137"/>
                </a:cubicBezTo>
                <a:cubicBezTo>
                  <a:pt x="28768" y="14118"/>
                  <a:pt x="29062" y="7482"/>
                  <a:pt x="26622" y="3090"/>
                </a:cubicBezTo>
                <a:cubicBezTo>
                  <a:pt x="25245" y="610"/>
                  <a:pt x="21057" y="-782"/>
                  <a:pt x="18520" y="486"/>
                </a:cubicBezTo>
                <a:cubicBezTo>
                  <a:pt x="12406" y="3541"/>
                  <a:pt x="15132" y="18863"/>
                  <a:pt x="21703" y="20741"/>
                </a:cubicBezTo>
                <a:cubicBezTo>
                  <a:pt x="31235" y="23466"/>
                  <a:pt x="42767" y="17919"/>
                  <a:pt x="49771" y="10903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46"/>
          <p:cNvSpPr/>
          <p:nvPr/>
        </p:nvSpPr>
        <p:spPr>
          <a:xfrm>
            <a:off x="5732250" y="2571750"/>
            <a:ext cx="1288338" cy="378121"/>
          </a:xfrm>
          <a:custGeom>
            <a:avLst/>
            <a:gdLst/>
            <a:ahLst/>
            <a:cxnLst/>
            <a:rect l="l" t="t" r="r" b="b"/>
            <a:pathLst>
              <a:path w="24596" h="33278" extrusionOk="0">
                <a:moveTo>
                  <a:pt x="24596" y="0"/>
                </a:moveTo>
                <a:cubicBezTo>
                  <a:pt x="21188" y="1279"/>
                  <a:pt x="16736" y="2428"/>
                  <a:pt x="15336" y="5788"/>
                </a:cubicBezTo>
                <a:cubicBezTo>
                  <a:pt x="14033" y="8916"/>
                  <a:pt x="15626" y="12731"/>
                  <a:pt x="14468" y="15916"/>
                </a:cubicBezTo>
                <a:cubicBezTo>
                  <a:pt x="13295" y="19144"/>
                  <a:pt x="8565" y="19644"/>
                  <a:pt x="6366" y="22282"/>
                </a:cubicBezTo>
                <a:cubicBezTo>
                  <a:pt x="3654" y="25535"/>
                  <a:pt x="2992" y="30281"/>
                  <a:pt x="0" y="33278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46"/>
          <p:cNvSpPr/>
          <p:nvPr/>
        </p:nvSpPr>
        <p:spPr>
          <a:xfrm>
            <a:off x="647850" y="3019250"/>
            <a:ext cx="3096300" cy="1423200"/>
          </a:xfrm>
          <a:prstGeom prst="roundRect">
            <a:avLst>
              <a:gd name="adj" fmla="val 9658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27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SzPts val="1400"/>
            </a:pPr>
            <a:r>
              <a:rPr lang="ru-RU" sz="1400" b="1" i="0" u="none" strike="noStrike" cap="none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Развитие </a:t>
            </a:r>
            <a:r>
              <a:rPr lang="ru-RU" sz="1400" b="1" i="0" u="none" strike="noStrike" cap="none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г</a:t>
            </a:r>
            <a:r>
              <a:rPr lang="en-GB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орн</a:t>
            </a:r>
            <a:r>
              <a:rPr lang="ru-RU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ого</a:t>
            </a:r>
            <a:r>
              <a:rPr lang="en-GB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туризм</a:t>
            </a:r>
            <a:r>
              <a:rPr lang="ru-RU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а</a:t>
            </a:r>
            <a:r>
              <a:rPr lang="en-GB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GB" b="1" dirty="0" err="1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Азербайджане</a:t>
            </a:r>
            <a:r>
              <a:rPr lang="en-GB" b="1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400" b="1" i="0" u="none" strike="noStrike" cap="none" dirty="0">
              <a:solidFill>
                <a:schemeClr val="tx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46"/>
          <p:cNvSpPr/>
          <p:nvPr/>
        </p:nvSpPr>
        <p:spPr>
          <a:xfrm>
            <a:off x="3735600" y="3524650"/>
            <a:ext cx="656098" cy="222347"/>
          </a:xfrm>
          <a:custGeom>
            <a:avLst/>
            <a:gdLst/>
            <a:ahLst/>
            <a:cxnLst/>
            <a:rect l="l" t="t" r="r" b="b"/>
            <a:pathLst>
              <a:path w="18230" h="8551" extrusionOk="0">
                <a:moveTo>
                  <a:pt x="18230" y="6814"/>
                </a:moveTo>
                <a:cubicBezTo>
                  <a:pt x="16867" y="3181"/>
                  <a:pt x="12508" y="-478"/>
                  <a:pt x="8681" y="159"/>
                </a:cubicBezTo>
                <a:cubicBezTo>
                  <a:pt x="4711" y="820"/>
                  <a:pt x="2233" y="5203"/>
                  <a:pt x="0" y="8551"/>
                </a:cubicBezTo>
              </a:path>
            </a:pathLst>
          </a:cu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logo with mountains in a circle&#10;&#10;AI-generated content may be incorrect.">
            <a:extLst>
              <a:ext uri="{FF2B5EF4-FFF2-40B4-BE49-F238E27FC236}">
                <a16:creationId xmlns:a16="http://schemas.microsoft.com/office/drawing/2014/main" id="{65E8AA0F-5C72-AB93-8C08-055DD0DC9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448" y="109336"/>
            <a:ext cx="471104" cy="3993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>
            <a:spLocks noGrp="1"/>
          </p:cNvSpPr>
          <p:nvPr>
            <p:ph type="title" idx="4294967295"/>
          </p:nvPr>
        </p:nvSpPr>
        <p:spPr>
          <a:xfrm>
            <a:off x="163825" y="32063"/>
            <a:ext cx="8177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dirty="0" err="1"/>
              <a:t>Аргументы</a:t>
            </a:r>
            <a:endParaRPr dirty="0"/>
          </a:p>
        </p:txBody>
      </p:sp>
      <p:sp>
        <p:nvSpPr>
          <p:cNvPr id="270" name="Google Shape;270;p47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GB" dirty="0"/>
              <a:t>«Smart Tour»</a:t>
            </a:r>
            <a:endParaRPr dirty="0"/>
          </a:p>
        </p:txBody>
      </p:sp>
      <p:sp>
        <p:nvSpPr>
          <p:cNvPr id="271" name="Google Shape;271;p47"/>
          <p:cNvSpPr txBox="1"/>
          <p:nvPr/>
        </p:nvSpPr>
        <p:spPr>
          <a:xfrm>
            <a:off x="163825" y="446056"/>
            <a:ext cx="43923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1" u="none" strike="noStrike" cap="none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Гипотеза</a:t>
            </a:r>
            <a:r>
              <a:rPr lang="en-GB" sz="1600" b="1" i="1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600" b="1" i="1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i="1" dirty="0" err="1">
                <a:latin typeface="Montserrat"/>
                <a:ea typeface="Montserrat"/>
                <a:cs typeface="Montserrat"/>
                <a:sym typeface="Montserrat"/>
              </a:rPr>
              <a:t>Сайт</a:t>
            </a:r>
            <a:r>
              <a:rPr lang="en-GB" sz="1600" i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i="1" dirty="0" err="1">
                <a:latin typeface="Montserrat"/>
                <a:ea typeface="Montserrat"/>
                <a:cs typeface="Montserrat"/>
                <a:sym typeface="Montserrat"/>
              </a:rPr>
              <a:t>может</a:t>
            </a:r>
            <a:r>
              <a:rPr lang="en-GB" sz="1600" i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i="1" dirty="0" err="1">
                <a:latin typeface="Montserrat"/>
                <a:ea typeface="Montserrat"/>
                <a:cs typeface="Montserrat"/>
                <a:sym typeface="Montserrat"/>
              </a:rPr>
              <a:t>сильно</a:t>
            </a:r>
            <a:r>
              <a:rPr lang="en-GB" sz="1600" i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i="1" dirty="0" err="1">
                <a:latin typeface="Montserrat"/>
                <a:ea typeface="Montserrat"/>
                <a:cs typeface="Montserrat"/>
                <a:sym typeface="Montserrat"/>
              </a:rPr>
              <a:t>помочь</a:t>
            </a:r>
            <a:r>
              <a:rPr lang="en-GB" sz="1600" i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i="1" dirty="0" err="1">
                <a:latin typeface="Montserrat"/>
                <a:ea typeface="Montserrat"/>
                <a:cs typeface="Montserrat"/>
                <a:sym typeface="Montserrat"/>
              </a:rPr>
              <a:t>туристам</a:t>
            </a:r>
            <a:r>
              <a:rPr lang="en-GB" sz="1600" i="1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 sz="1600" i="1" dirty="0" err="1">
                <a:latin typeface="Montserrat"/>
                <a:ea typeface="Montserrat"/>
                <a:cs typeface="Montserrat"/>
                <a:sym typeface="Montserrat"/>
              </a:rPr>
              <a:t>которые</a:t>
            </a:r>
            <a:r>
              <a:rPr lang="en-GB" sz="1600" i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i="1" dirty="0" err="1">
                <a:latin typeface="Montserrat"/>
                <a:ea typeface="Montserrat"/>
                <a:cs typeface="Montserrat"/>
                <a:sym typeface="Montserrat"/>
              </a:rPr>
              <a:t>хотят</a:t>
            </a:r>
            <a:r>
              <a:rPr lang="en-GB" sz="1600" i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i="1" dirty="0" err="1">
                <a:latin typeface="Montserrat"/>
                <a:ea typeface="Montserrat"/>
                <a:cs typeface="Montserrat"/>
                <a:sym typeface="Montserrat"/>
              </a:rPr>
              <a:t>сходить</a:t>
            </a:r>
            <a:r>
              <a:rPr lang="en-GB" sz="1600" i="1" dirty="0"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GB" sz="1600" i="1" dirty="0" err="1">
                <a:latin typeface="Montserrat"/>
                <a:ea typeface="Montserrat"/>
                <a:cs typeface="Montserrat"/>
                <a:sym typeface="Montserrat"/>
              </a:rPr>
              <a:t>горы</a:t>
            </a:r>
            <a:br>
              <a:rPr lang="en-GB" sz="1600" b="0" i="1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600" b="0" i="1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47"/>
          <p:cNvSpPr/>
          <p:nvPr/>
        </p:nvSpPr>
        <p:spPr>
          <a:xfrm>
            <a:off x="82020" y="2132081"/>
            <a:ext cx="1113600" cy="439500"/>
          </a:xfrm>
          <a:prstGeom prst="roundRect">
            <a:avLst>
              <a:gd name="adj" fmla="val 667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44%</a:t>
            </a:r>
            <a:endParaRPr sz="14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47"/>
          <p:cNvSpPr txBox="1"/>
          <p:nvPr/>
        </p:nvSpPr>
        <p:spPr>
          <a:xfrm>
            <a:off x="1195163" y="2099825"/>
            <a:ext cx="411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dirty="0" err="1"/>
              <a:t>Нуждаются</a:t>
            </a:r>
            <a:r>
              <a:rPr lang="en-GB" dirty="0"/>
              <a:t> в </a:t>
            </a:r>
            <a:r>
              <a:rPr lang="en-GB" dirty="0" err="1"/>
              <a:t>данном</a:t>
            </a:r>
            <a:r>
              <a:rPr lang="en-GB" dirty="0"/>
              <a:t> </a:t>
            </a:r>
            <a:r>
              <a:rPr lang="en-GB" dirty="0" err="1"/>
              <a:t>сайте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7"/>
          <p:cNvSpPr/>
          <p:nvPr/>
        </p:nvSpPr>
        <p:spPr>
          <a:xfrm>
            <a:off x="82020" y="2618394"/>
            <a:ext cx="1113600" cy="439500"/>
          </a:xfrm>
          <a:prstGeom prst="roundRect">
            <a:avLst>
              <a:gd name="adj" fmla="val 667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70%</a:t>
            </a:r>
            <a:endParaRPr sz="14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47"/>
          <p:cNvSpPr txBox="1"/>
          <p:nvPr/>
        </p:nvSpPr>
        <p:spPr>
          <a:xfrm>
            <a:off x="1195163" y="2589512"/>
            <a:ext cx="411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dirty="0" err="1"/>
              <a:t>Считают</a:t>
            </a:r>
            <a:r>
              <a:rPr lang="en-GB" dirty="0"/>
              <a:t> </a:t>
            </a:r>
            <a:r>
              <a:rPr lang="en-GB" dirty="0" err="1"/>
              <a:t>данный</a:t>
            </a:r>
            <a:r>
              <a:rPr lang="en-GB" dirty="0"/>
              <a:t> </a:t>
            </a:r>
            <a:r>
              <a:rPr lang="en-GB" dirty="0" err="1"/>
              <a:t>сайт</a:t>
            </a:r>
            <a:r>
              <a:rPr lang="en-GB" dirty="0"/>
              <a:t> </a:t>
            </a:r>
            <a:r>
              <a:rPr lang="en-GB" dirty="0" err="1"/>
              <a:t>полезным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7"/>
          <p:cNvSpPr txBox="1"/>
          <p:nvPr/>
        </p:nvSpPr>
        <p:spPr>
          <a:xfrm>
            <a:off x="0" y="1246925"/>
            <a:ext cx="4000500" cy="8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1" dirty="0" err="1">
                <a:latin typeface="Montserrat"/>
                <a:ea typeface="Montserrat"/>
                <a:cs typeface="Montserrat"/>
                <a:sym typeface="Montserrat"/>
              </a:rPr>
              <a:t>Аргументы</a:t>
            </a:r>
            <a:r>
              <a:rPr lang="en-GB" sz="1600" b="1" i="1" dirty="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600" b="1" i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i="1" dirty="0" err="1">
                <a:latin typeface="Montserrat"/>
                <a:ea typeface="Montserrat"/>
                <a:cs typeface="Montserrat"/>
                <a:sym typeface="Montserrat"/>
              </a:rPr>
              <a:t>На</a:t>
            </a:r>
            <a:r>
              <a:rPr lang="en-GB" sz="1600" i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i="1" dirty="0" err="1">
                <a:latin typeface="Montserrat"/>
                <a:ea typeface="Montserrat"/>
                <a:cs typeface="Montserrat"/>
                <a:sym typeface="Montserrat"/>
              </a:rPr>
              <a:t>основе</a:t>
            </a:r>
            <a:r>
              <a:rPr lang="en-GB" sz="1600" i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600" i="1" dirty="0" err="1">
                <a:latin typeface="Montserrat"/>
                <a:ea typeface="Montserrat"/>
                <a:cs typeface="Montserrat"/>
                <a:sym typeface="Montserrat"/>
              </a:rPr>
              <a:t>данных</a:t>
            </a:r>
            <a:r>
              <a:rPr lang="en-GB" sz="1600" i="1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 sz="1600" i="1" dirty="0" err="1">
                <a:latin typeface="Montserrat"/>
                <a:ea typeface="Montserrat"/>
                <a:cs typeface="Montserrat"/>
                <a:sym typeface="Montserrat"/>
              </a:rPr>
              <a:t>полученных</a:t>
            </a:r>
            <a:r>
              <a:rPr lang="en-GB" sz="1600" i="1" dirty="0">
                <a:latin typeface="Montserrat"/>
                <a:ea typeface="Montserrat"/>
                <a:cs typeface="Montserrat"/>
                <a:sym typeface="Montserrat"/>
              </a:rPr>
              <a:t> с </a:t>
            </a:r>
            <a:r>
              <a:rPr lang="en-GB" sz="1600" i="1" dirty="0" err="1">
                <a:latin typeface="Montserrat"/>
                <a:ea typeface="Montserrat"/>
                <a:cs typeface="Montserrat"/>
                <a:sym typeface="Montserrat"/>
              </a:rPr>
              <a:t>анализа</a:t>
            </a:r>
            <a:r>
              <a:rPr lang="en-GB" sz="1600" i="1" dirty="0">
                <a:latin typeface="Montserrat"/>
                <a:ea typeface="Montserrat"/>
                <a:cs typeface="Montserrat"/>
                <a:sym typeface="Montserrat"/>
              </a:rPr>
              <a:t> интересов 200-а </a:t>
            </a:r>
            <a:r>
              <a:rPr lang="en-GB" sz="1600" i="1" dirty="0" err="1">
                <a:latin typeface="Montserrat"/>
                <a:ea typeface="Montserrat"/>
                <a:cs typeface="Montserrat"/>
                <a:sym typeface="Montserrat"/>
              </a:rPr>
              <a:t>человек</a:t>
            </a:r>
            <a:r>
              <a:rPr lang="en-GB" sz="1600" i="1" dirty="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600" i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7" name="Google Shape;277;p47" title="07cc60a7-6468-48b0-bca1-a629eb0f60af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543" y="32063"/>
            <a:ext cx="2346401" cy="2346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7" title="unname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787" y="2404325"/>
            <a:ext cx="2452426" cy="245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logo with mountains in a circle&#10;&#10;AI-generated content may be incorrect.">
            <a:extLst>
              <a:ext uri="{FF2B5EF4-FFF2-40B4-BE49-F238E27FC236}">
                <a16:creationId xmlns:a16="http://schemas.microsoft.com/office/drawing/2014/main" id="{ED8BF5ED-266B-8E42-221C-5643C16AE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2584" y="87059"/>
            <a:ext cx="471104" cy="3993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lgoritmika (May 2021) 02">
  <a:themeElements>
    <a:clrScheme name="Simple Light">
      <a:dk1>
        <a:srgbClr val="000000"/>
      </a:dk1>
      <a:lt1>
        <a:srgbClr val="FFFFFE"/>
      </a:lt1>
      <a:dk2>
        <a:srgbClr val="5E5EFF"/>
      </a:dk2>
      <a:lt2>
        <a:srgbClr val="8EE85D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643</Words>
  <Application>Microsoft Office PowerPoint</Application>
  <PresentationFormat>On-screen Show (16:9)</PresentationFormat>
  <Paragraphs>101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Montserrat Black</vt:lpstr>
      <vt:lpstr>Montserrat</vt:lpstr>
      <vt:lpstr>Arial</vt:lpstr>
      <vt:lpstr>Montserrat ExtraBold</vt:lpstr>
      <vt:lpstr>Montserrat Medium</vt:lpstr>
      <vt:lpstr>Algoritmika (May 2021) 02</vt:lpstr>
      <vt:lpstr>Проект «Smart Tour» Команда «9_10»</vt:lpstr>
      <vt:lpstr>Команда «9_10»</vt:lpstr>
      <vt:lpstr>Состав участников</vt:lpstr>
      <vt:lpstr>О проекте</vt:lpstr>
      <vt:lpstr>Проблема, которую решает проект</vt:lpstr>
      <vt:lpstr>Цель проекта</vt:lpstr>
      <vt:lpstr>Целевая аудитория</vt:lpstr>
      <vt:lpstr>Информация о концепции                        и задумке в блоках пошагово</vt:lpstr>
      <vt:lpstr>Аргументы</vt:lpstr>
      <vt:lpstr>MVP</vt:lpstr>
      <vt:lpstr>Процесс разработки</vt:lpstr>
      <vt:lpstr>Используемые технологии, приложения</vt:lpstr>
      <vt:lpstr>Особенности реализации</vt:lpstr>
      <vt:lpstr>Пара слов о том, как мы работали</vt:lpstr>
      <vt:lpstr>Демонстрация проекта</vt:lpstr>
      <vt:lpstr>Какие использовались инструменты</vt:lpstr>
      <vt:lpstr>Описание функционала приложения</vt:lpstr>
      <vt:lpstr>PowerPoint Presentation</vt:lpstr>
      <vt:lpstr> Визуальная концепция</vt:lpstr>
      <vt:lpstr>Выводы и возможности улучшения </vt:lpstr>
      <vt:lpstr>PowerPoint Presentation</vt:lpstr>
      <vt:lpstr>PowerPoint Presentation</vt:lpstr>
      <vt:lpstr>Заключение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Acer</cp:lastModifiedBy>
  <cp:revision>4</cp:revision>
  <dcterms:modified xsi:type="dcterms:W3CDTF">2025-11-30T07:53:17Z</dcterms:modified>
</cp:coreProperties>
</file>